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60"/>
    <p:restoredTop sz="96327"/>
  </p:normalViewPr>
  <p:slideViewPr>
    <p:cSldViewPr snapToGrid="0">
      <p:cViewPr varScale="1">
        <p:scale>
          <a:sx n="203" d="100"/>
          <a:sy n="203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05FC-C489-334A-B1D9-F12622427113}" type="datetimeFigureOut">
              <a:rPr lang="de-DE" smtClean="0"/>
              <a:t>24.04.23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FC8EB-C2BC-6249-93CB-D71FA53981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879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FC8EB-C2BC-6249-93CB-D71FA53981B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096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FC8EB-C2BC-6249-93CB-D71FA53981B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70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AACE35A-DD26-4C0E-81A5-8C18F739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62FA6B5-2DC0-C3F6-A405-1A050435F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4" y="1231506"/>
            <a:ext cx="6145284" cy="4394988"/>
          </a:xfrm>
        </p:spPr>
        <p:txBody>
          <a:bodyPr>
            <a:normAutofit/>
          </a:bodyPr>
          <a:lstStyle/>
          <a:p>
            <a:pPr algn="r"/>
            <a:r>
              <a:rPr lang="de-DE" sz="4800" cap="none"/>
              <a:t>Zahlen </a:t>
            </a:r>
            <a:br>
              <a:rPr lang="de-DE" sz="4800" cap="none"/>
            </a:br>
            <a:r>
              <a:rPr lang="de-DE" sz="4800" cap="none"/>
              <a:t>von</a:t>
            </a:r>
            <a:br>
              <a:rPr lang="de-DE" sz="4800" cap="none"/>
            </a:br>
            <a:r>
              <a:rPr lang="de-DE" sz="4800" cap="none"/>
              <a:t>1 bis 100 addieren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ADD7AD0-18AA-3076-CB63-CE5D267B0E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7276" y="1300843"/>
            <a:ext cx="2996668" cy="4256314"/>
          </a:xfrm>
        </p:spPr>
        <p:txBody>
          <a:bodyPr anchor="ctr">
            <a:normAutofit/>
          </a:bodyPr>
          <a:lstStyle/>
          <a:p>
            <a:pPr algn="l"/>
            <a:r>
              <a:rPr lang="de-DE" cap="none" dirty="0"/>
              <a:t>Gaußsche  Summenformel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05CB15-2F46-4D9D-AEA4-3619C520C8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45542" y="1962397"/>
            <a:ext cx="0" cy="2933206"/>
          </a:xfrm>
          <a:prstGeom prst="line">
            <a:avLst/>
          </a:prstGeom>
          <a:ln w="22225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8DAE5F6-55D5-4FC2-B1F3-AE114251F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774263" y="440267"/>
            <a:ext cx="643467" cy="12191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388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925333C-6A50-20C1-F9CD-8D43BA5933B8}"/>
                  </a:ext>
                </a:extLst>
              </p:cNvPr>
              <p:cNvSpPr txBox="1"/>
              <p:nvPr/>
            </p:nvSpPr>
            <p:spPr>
              <a:xfrm>
                <a:off x="1324662" y="2659021"/>
                <a:ext cx="9542676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7200" b="0" i="1" smtClean="0">
                          <a:latin typeface="Cambria Math" panose="02040503050406030204" pitchFamily="18" charset="0"/>
                        </a:rPr>
                        <m:t>1+2+3+4+.. .+100</m:t>
                      </m:r>
                    </m:oMath>
                  </m:oMathPara>
                </a14:m>
                <a:endParaRPr lang="de-DE" sz="7200" dirty="0"/>
              </a:p>
            </p:txBody>
          </p:sp>
        </mc:Choice>
        <mc:Fallback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D925333C-6A50-20C1-F9CD-8D43BA593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662" y="2659021"/>
                <a:ext cx="9542676" cy="1107996"/>
              </a:xfrm>
              <a:prstGeom prst="rect">
                <a:avLst/>
              </a:prstGeom>
              <a:blipFill>
                <a:blip r:embed="rId3"/>
                <a:stretch>
                  <a:fillRect l="-1463" r="-1596" b="-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7DE2132B-D7C5-13A9-9B1A-48C6C59B32B1}"/>
              </a:ext>
            </a:extLst>
          </p:cNvPr>
          <p:cNvSpPr txBox="1"/>
          <p:nvPr/>
        </p:nvSpPr>
        <p:spPr>
          <a:xfrm>
            <a:off x="5474676" y="1177447"/>
            <a:ext cx="1242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Ansatz:</a:t>
            </a:r>
          </a:p>
        </p:txBody>
      </p:sp>
    </p:spTree>
    <p:extLst>
      <p:ext uri="{BB962C8B-B14F-4D97-AF65-F5344CB8AC3E}">
        <p14:creationId xmlns:p14="http://schemas.microsoft.com/office/powerpoint/2010/main" val="16723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68662-43EC-D831-13F6-61E286CC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4400" cap="none" dirty="0">
                <a:latin typeface="Arial" panose="020B0604020202020204" pitchFamily="34" charset="0"/>
                <a:cs typeface="Arial" panose="020B0604020202020204" pitchFamily="34" charset="0"/>
              </a:rPr>
              <a:t>Man addiert jeweils die </a:t>
            </a:r>
            <a:br>
              <a:rPr lang="de-DE" sz="44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erste</a:t>
            </a:r>
            <a:r>
              <a:rPr lang="de-DE" sz="4400" cap="none" dirty="0">
                <a:latin typeface="Arial" panose="020B0604020202020204" pitchFamily="34" charset="0"/>
                <a:cs typeface="Arial" panose="020B0604020202020204" pitchFamily="34" charset="0"/>
              </a:rPr>
              <a:t> und die </a:t>
            </a:r>
            <a:r>
              <a:rPr lang="de-DE" sz="4400" b="1" cap="none" dirty="0">
                <a:latin typeface="Arial" panose="020B0604020202020204" pitchFamily="34" charset="0"/>
                <a:cs typeface="Arial" panose="020B0604020202020204" pitchFamily="34" charset="0"/>
              </a:rPr>
              <a:t>letzte Zahl</a:t>
            </a:r>
            <a:r>
              <a:rPr lang="de-DE" sz="4400" cap="non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48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8B102C-D056-6C88-A2F8-3C64A027B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99283"/>
            <a:ext cx="2456026" cy="4457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i="1" u="sng" dirty="0"/>
              <a:t>Also:</a:t>
            </a:r>
          </a:p>
          <a:p>
            <a:pPr marL="0" indent="0">
              <a:buNone/>
            </a:pPr>
            <a:r>
              <a:rPr lang="de-DE" sz="3600" dirty="0"/>
              <a:t>100 + 1 </a:t>
            </a:r>
          </a:p>
          <a:p>
            <a:pPr marL="0" indent="0">
              <a:buNone/>
            </a:pPr>
            <a:r>
              <a:rPr lang="de-DE" sz="3600" dirty="0"/>
              <a:t>99 + 2 </a:t>
            </a:r>
          </a:p>
          <a:p>
            <a:pPr marL="0" indent="0">
              <a:buNone/>
            </a:pPr>
            <a:r>
              <a:rPr lang="de-DE" sz="3600" dirty="0"/>
              <a:t>98 + 3 </a:t>
            </a:r>
          </a:p>
          <a:p>
            <a:pPr marL="0" indent="0">
              <a:buNone/>
            </a:pPr>
            <a:r>
              <a:rPr lang="de-DE" sz="3600" dirty="0"/>
              <a:t>………</a:t>
            </a:r>
          </a:p>
          <a:p>
            <a:pPr marL="0" indent="0">
              <a:buNone/>
            </a:pPr>
            <a:r>
              <a:rPr lang="de-DE" sz="3600" dirty="0"/>
              <a:t>50+51</a:t>
            </a:r>
            <a:endParaRPr lang="de-DE" sz="2800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3D0AD0E9-72CE-69A1-7E24-6707D51E250E}"/>
              </a:ext>
            </a:extLst>
          </p:cNvPr>
          <p:cNvSpPr txBox="1">
            <a:spLocks/>
          </p:cNvSpPr>
          <p:nvPr/>
        </p:nvSpPr>
        <p:spPr>
          <a:xfrm>
            <a:off x="4228697" y="1799283"/>
            <a:ext cx="2456026" cy="438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i="1" u="sng" dirty="0"/>
              <a:t>Ergibt: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dirty="0"/>
              <a:t>=101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dirty="0"/>
              <a:t>=101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dirty="0"/>
              <a:t>=101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dirty="0"/>
              <a:t>………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dirty="0"/>
              <a:t>=101</a:t>
            </a:r>
            <a:endParaRPr lang="de-DE" sz="28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58FBC82-2BA6-CE9E-8C59-3077DC87DAD6}"/>
              </a:ext>
            </a:extLst>
          </p:cNvPr>
          <p:cNvSpPr txBox="1"/>
          <p:nvPr/>
        </p:nvSpPr>
        <p:spPr>
          <a:xfrm>
            <a:off x="7744022" y="2921381"/>
            <a:ext cx="34481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solidFill>
                  <a:srgbClr val="FF0000"/>
                </a:solidFill>
              </a:rPr>
              <a:t>50 Zahlenpaare</a:t>
            </a:r>
            <a:r>
              <a:rPr lang="de-DE" sz="3200" dirty="0"/>
              <a:t>, </a:t>
            </a:r>
          </a:p>
          <a:p>
            <a:pPr algn="ctr"/>
            <a:r>
              <a:rPr lang="de-DE" sz="3200" dirty="0"/>
              <a:t>die jeweils die </a:t>
            </a:r>
            <a:r>
              <a:rPr lang="de-DE" sz="4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Summe </a:t>
            </a:r>
            <a:r>
              <a:rPr lang="de-DE" sz="4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r>
              <a:rPr lang="de-DE" sz="4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de-DE" sz="3200" dirty="0"/>
              <a:t>ergeben</a:t>
            </a:r>
          </a:p>
        </p:txBody>
      </p:sp>
      <p:sp>
        <p:nvSpPr>
          <p:cNvPr id="8" name="Geschweifte Klammer rechts 7">
            <a:extLst>
              <a:ext uri="{FF2B5EF4-FFF2-40B4-BE49-F238E27FC236}">
                <a16:creationId xmlns:a16="http://schemas.microsoft.com/office/drawing/2014/main" id="{70E73F1C-A37E-95D5-8264-5DEE320E4B8D}"/>
              </a:ext>
            </a:extLst>
          </p:cNvPr>
          <p:cNvSpPr/>
          <p:nvPr/>
        </p:nvSpPr>
        <p:spPr>
          <a:xfrm>
            <a:off x="3137770" y="2141951"/>
            <a:ext cx="744254" cy="3672372"/>
          </a:xfrm>
          <a:prstGeom prst="rightBrace">
            <a:avLst>
              <a:gd name="adj1" fmla="val 8333"/>
              <a:gd name="adj2" fmla="val 5034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AFD457DB-B5FF-8F40-0734-C776FBBECC78}"/>
              </a:ext>
            </a:extLst>
          </p:cNvPr>
          <p:cNvGrpSpPr/>
          <p:nvPr/>
        </p:nvGrpSpPr>
        <p:grpSpPr>
          <a:xfrm>
            <a:off x="1040242" y="5814323"/>
            <a:ext cx="2198318" cy="661292"/>
            <a:chOff x="1040242" y="5814323"/>
            <a:chExt cx="2198318" cy="661292"/>
          </a:xfrm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7C8B0AB9-BD83-0C43-07C8-8EBE4C99021F}"/>
                </a:ext>
              </a:extLst>
            </p:cNvPr>
            <p:cNvSpPr txBox="1"/>
            <p:nvPr/>
          </p:nvSpPr>
          <p:spPr>
            <a:xfrm>
              <a:off x="1040242" y="6106283"/>
              <a:ext cx="2198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  <a:r>
                <a:rPr lang="de-DE" dirty="0">
                  <a:solidFill>
                    <a:srgbClr val="FF0000"/>
                  </a:solidFill>
                </a:rPr>
                <a:t> Zahlenpaare</a:t>
              </a:r>
            </a:p>
          </p:txBody>
        </p:sp>
        <p:sp>
          <p:nvSpPr>
            <p:cNvPr id="9" name="Geschweifte Klammer rechts 8">
              <a:extLst>
                <a:ext uri="{FF2B5EF4-FFF2-40B4-BE49-F238E27FC236}">
                  <a16:creationId xmlns:a16="http://schemas.microsoft.com/office/drawing/2014/main" id="{6BB0B637-ECDB-4881-07E3-CAAA1CB29B38}"/>
                </a:ext>
              </a:extLst>
            </p:cNvPr>
            <p:cNvSpPr/>
            <p:nvPr/>
          </p:nvSpPr>
          <p:spPr>
            <a:xfrm rot="5400000">
              <a:off x="1668336" y="5297214"/>
              <a:ext cx="346841" cy="1381060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74FB106-51ED-1E5D-F639-6988B13EA5F8}"/>
              </a:ext>
            </a:extLst>
          </p:cNvPr>
          <p:cNvGrpSpPr/>
          <p:nvPr/>
        </p:nvGrpSpPr>
        <p:grpSpPr>
          <a:xfrm>
            <a:off x="3882024" y="5891488"/>
            <a:ext cx="2198318" cy="659361"/>
            <a:chOff x="3882024" y="5891488"/>
            <a:chExt cx="2198318" cy="659361"/>
          </a:xfrm>
        </p:grpSpPr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7F9D8FD0-9408-244F-DDDD-D91B0553F74C}"/>
                </a:ext>
              </a:extLst>
            </p:cNvPr>
            <p:cNvSpPr txBox="1"/>
            <p:nvPr/>
          </p:nvSpPr>
          <p:spPr>
            <a:xfrm>
              <a:off x="3882024" y="6181517"/>
              <a:ext cx="2198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solidFill>
                    <a:srgbClr val="FF0000"/>
                  </a:solidFill>
                </a:rPr>
                <a:t>je </a:t>
              </a:r>
              <a:r>
                <a:rPr lang="de-DE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101</a:t>
              </a:r>
              <a:r>
                <a:rPr lang="de-DE" dirty="0">
                  <a:solidFill>
                    <a:srgbClr val="FF0000"/>
                  </a:solidFill>
                </a:rPr>
                <a:t> als Summe</a:t>
              </a:r>
            </a:p>
          </p:txBody>
        </p:sp>
        <p:sp>
          <p:nvSpPr>
            <p:cNvPr id="11" name="Geschweifte Klammer rechts 10">
              <a:extLst>
                <a:ext uri="{FF2B5EF4-FFF2-40B4-BE49-F238E27FC236}">
                  <a16:creationId xmlns:a16="http://schemas.microsoft.com/office/drawing/2014/main" id="{B0E68A39-1460-005F-9757-8B602FEB439F}"/>
                </a:ext>
              </a:extLst>
            </p:cNvPr>
            <p:cNvSpPr/>
            <p:nvPr/>
          </p:nvSpPr>
          <p:spPr>
            <a:xfrm rot="5400000">
              <a:off x="4523325" y="5374379"/>
              <a:ext cx="346841" cy="1381060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4" name="Eingebuchteter Richtungspfeil 13">
            <a:extLst>
              <a:ext uri="{FF2B5EF4-FFF2-40B4-BE49-F238E27FC236}">
                <a16:creationId xmlns:a16="http://schemas.microsoft.com/office/drawing/2014/main" id="{9E11173A-0B6D-4F1E-441B-8E69E3D4EC98}"/>
              </a:ext>
            </a:extLst>
          </p:cNvPr>
          <p:cNvSpPr/>
          <p:nvPr/>
        </p:nvSpPr>
        <p:spPr>
          <a:xfrm>
            <a:off x="6470168" y="3373821"/>
            <a:ext cx="914400" cy="1147729"/>
          </a:xfrm>
          <a:prstGeom prst="chevr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10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71A9A-5605-2E72-F8BD-12DEF58AA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Ergebnis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ADC535A-533F-4B5F-96CB-1FD8C92875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51678" y="1453020"/>
                <a:ext cx="10178322" cy="190395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de-DE" dirty="0">
                    <a:solidFill>
                      <a:schemeClr val="tx1"/>
                    </a:solidFill>
                  </a:rPr>
                  <a:t>Aus den Erkenntnisse kann man zusammenfassen: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5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50 ∗101=5050</m:t>
                      </m:r>
                    </m:oMath>
                  </m:oMathPara>
                </a14:m>
                <a:endParaRPr lang="de-DE" sz="5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ADC535A-533F-4B5F-96CB-1FD8C92875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1678" y="1453020"/>
                <a:ext cx="10178322" cy="1903955"/>
              </a:xfrm>
              <a:blipFill>
                <a:blip r:embed="rId2"/>
                <a:stretch>
                  <a:fillRect l="-623" t="-13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2">
                <a:extLst>
                  <a:ext uri="{FF2B5EF4-FFF2-40B4-BE49-F238E27FC236}">
                    <a16:creationId xmlns:a16="http://schemas.microsoft.com/office/drawing/2014/main" id="{B69B111B-E467-6173-68C7-9B6E904CFCF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1678" y="3751546"/>
                <a:ext cx="10178322" cy="190395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20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8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 kern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Gill Sans MT" panose="020B0502020104020203" pitchFamily="34" charset="0"/>
                  <a:buChar char="–"/>
                  <a:defRPr sz="1400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10000"/>
                  </a:lnSpc>
                  <a:spcBef>
                    <a:spcPts val="700"/>
                  </a:spcBef>
                  <a:buClr>
                    <a:schemeClr val="tx2"/>
                  </a:buClr>
                  <a:buFont typeface="Arial" panose="020B0604020202020204" pitchFamily="34" charset="0"/>
                  <a:buChar char="•"/>
                  <a:defRPr sz="1400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de-DE" dirty="0">
                    <a:solidFill>
                      <a:schemeClr val="tx1"/>
                    </a:solidFill>
                  </a:rPr>
                  <a:t>Allgemein kann man sagen, dass sich für alle Werte bis zu dem vorgegebenen </a:t>
                </a:r>
                <a:r>
                  <a:rPr lang="de-DE" b="1" i="1" dirty="0" err="1">
                    <a:solidFill>
                      <a:schemeClr val="tx1"/>
                    </a:solidFill>
                  </a:rPr>
                  <a:t>n</a:t>
                </a:r>
                <a:r>
                  <a:rPr lang="de-DE" dirty="0">
                    <a:solidFill>
                      <a:schemeClr val="tx1"/>
                    </a:solidFill>
                  </a:rPr>
                  <a:t> nach folgender Formel – der Gaußschen Summenformel – die Addition der Zahlen von </a:t>
                </a:r>
                <a:r>
                  <a:rPr lang="de-DE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de-DE" dirty="0">
                    <a:solidFill>
                      <a:schemeClr val="tx1"/>
                    </a:solidFill>
                  </a:rPr>
                  <a:t> bis </a:t>
                </a:r>
                <a:r>
                  <a:rPr lang="de-DE" dirty="0" err="1">
                    <a:solidFill>
                      <a:schemeClr val="tx1"/>
                    </a:solidFill>
                  </a:rPr>
                  <a:t>n</a:t>
                </a:r>
                <a:r>
                  <a:rPr lang="de-DE" dirty="0">
                    <a:solidFill>
                      <a:schemeClr val="tx1"/>
                    </a:solidFill>
                  </a:rPr>
                  <a:t> wie folgt berechnen lässt: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de-DE" dirty="0">
                  <a:solidFill>
                    <a:schemeClr val="tx1"/>
                  </a:solidFill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de-DE" sz="2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de-DE" sz="2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•(</m:t>
                          </m:r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de-DE" sz="2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Inhaltsplatzhalter 2">
                <a:extLst>
                  <a:ext uri="{FF2B5EF4-FFF2-40B4-BE49-F238E27FC236}">
                    <a16:creationId xmlns:a16="http://schemas.microsoft.com/office/drawing/2014/main" id="{B69B111B-E467-6173-68C7-9B6E904CFC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678" y="3751546"/>
                <a:ext cx="10178322" cy="1903955"/>
              </a:xfrm>
              <a:prstGeom prst="rect">
                <a:avLst/>
              </a:prstGeom>
              <a:blipFill>
                <a:blip r:embed="rId3"/>
                <a:stretch>
                  <a:fillRect l="-374" t="-10596" b="-854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31555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0</TotalTime>
  <Words>118</Words>
  <Application>Microsoft Macintosh PowerPoint</Application>
  <PresentationFormat>Breitbild</PresentationFormat>
  <Paragraphs>29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Gill Sans MT</vt:lpstr>
      <vt:lpstr>Impact</vt:lpstr>
      <vt:lpstr>Badge</vt:lpstr>
      <vt:lpstr>Zahlen  von 1 bis 100 addieren</vt:lpstr>
      <vt:lpstr>PowerPoint-Präsentation</vt:lpstr>
      <vt:lpstr>Man addiert jeweils die  erste und die letzte Zahl.</vt:lpstr>
      <vt:lpstr>Ergebnis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Beweis  1=0,9999</dc:title>
  <dc:creator>Michael Finkler</dc:creator>
  <cp:lastModifiedBy>Michael Finkler</cp:lastModifiedBy>
  <cp:revision>10</cp:revision>
  <dcterms:created xsi:type="dcterms:W3CDTF">2022-05-27T14:34:55Z</dcterms:created>
  <dcterms:modified xsi:type="dcterms:W3CDTF">2023-04-24T19:28:21Z</dcterms:modified>
</cp:coreProperties>
</file>